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 Condensed" charset="1" panose="02000000000000000000"/>
      <p:regular r:id="rId10"/>
    </p:embeddedFont>
    <p:embeddedFont>
      <p:font typeface="Roboto Condensed Bold" charset="1" panose="02000000000000000000"/>
      <p:regular r:id="rId11"/>
    </p:embeddedFont>
    <p:embeddedFont>
      <p:font typeface="Roboto Condensed Italics" charset="1" panose="02000000000000000000"/>
      <p:regular r:id="rId12"/>
    </p:embeddedFont>
    <p:embeddedFont>
      <p:font typeface="Roboto Condensed Bold Italics" charset="1" panose="02000000000000000000"/>
      <p:regular r:id="rId13"/>
    </p:embeddedFont>
    <p:embeddedFont>
      <p:font typeface="Open Sans" charset="1" panose="020B0606030504020204"/>
      <p:regular r:id="rId14"/>
    </p:embeddedFont>
    <p:embeddedFont>
      <p:font typeface="Open Sans Bold" charset="1" panose="020B0806030504020204"/>
      <p:regular r:id="rId15"/>
    </p:embeddedFont>
    <p:embeddedFont>
      <p:font typeface="Open Sans Italics" charset="1" panose="020B0606030504020204"/>
      <p:regular r:id="rId16"/>
    </p:embeddedFont>
    <p:embeddedFont>
      <p:font typeface="Open Sans Bold Italics" charset="1" panose="020B0806030504020204"/>
      <p:regular r:id="rId17"/>
    </p:embeddedFont>
    <p:embeddedFont>
      <p:font typeface="Open Sans Light" charset="1" panose="020B0306030504020204"/>
      <p:regular r:id="rId18"/>
    </p:embeddedFont>
    <p:embeddedFont>
      <p:font typeface="Open Sans Light Italics" charset="1" panose="020B0306030504020204"/>
      <p:regular r:id="rId19"/>
    </p:embeddedFont>
    <p:embeddedFont>
      <p:font typeface="Open Sans Ultra-Bold" charset="1" panose="00000000000000000000"/>
      <p:regular r:id="rId20"/>
    </p:embeddedFont>
    <p:embeddedFont>
      <p:font typeface="Open Sans Ultra-Bold Italics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pn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6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11" Target="../media/image5.svg" Type="http://schemas.openxmlformats.org/officeDocument/2006/relationships/image"/><Relationship Id="rId12" Target="../media/image24.png" Type="http://schemas.openxmlformats.org/officeDocument/2006/relationships/image"/><Relationship Id="rId13" Target="../media/image25.svg" Type="http://schemas.openxmlformats.org/officeDocument/2006/relationships/image"/><Relationship Id="rId14" Target="../media/image26.png" Type="http://schemas.openxmlformats.org/officeDocument/2006/relationships/image"/><Relationship Id="rId15" Target="../media/image27.png" Type="http://schemas.openxmlformats.org/officeDocument/2006/relationships/image"/><Relationship Id="rId16" Target="../media/image28.svg" Type="http://schemas.openxmlformats.org/officeDocument/2006/relationships/image"/><Relationship Id="rId17" Target="../media/image29.png" Type="http://schemas.openxmlformats.org/officeDocument/2006/relationships/image"/><Relationship Id="rId18" Target="../media/image30.sv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.png" Type="http://schemas.openxmlformats.org/officeDocument/2006/relationships/image"/><Relationship Id="rId9" Target="../media/image3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1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2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3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4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03150" y="1028700"/>
            <a:ext cx="6656150" cy="6581268"/>
          </a:xfrm>
          <a:custGeom>
            <a:avLst/>
            <a:gdLst/>
            <a:ahLst/>
            <a:cxnLst/>
            <a:rect r="r" b="b" t="t" l="l"/>
            <a:pathLst>
              <a:path h="6581268" w="6656150">
                <a:moveTo>
                  <a:pt x="0" y="0"/>
                </a:moveTo>
                <a:lnTo>
                  <a:pt x="6656150" y="0"/>
                </a:lnTo>
                <a:lnTo>
                  <a:pt x="6656150" y="6581268"/>
                </a:lnTo>
                <a:lnTo>
                  <a:pt x="0" y="65812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880402" y="1299018"/>
            <a:ext cx="6101647" cy="6040631"/>
          </a:xfrm>
          <a:custGeom>
            <a:avLst/>
            <a:gdLst/>
            <a:ahLst/>
            <a:cxnLst/>
            <a:rect r="r" b="b" t="t" l="l"/>
            <a:pathLst>
              <a:path h="6040631" w="6101647">
                <a:moveTo>
                  <a:pt x="0" y="0"/>
                </a:moveTo>
                <a:lnTo>
                  <a:pt x="6101647" y="0"/>
                </a:lnTo>
                <a:lnTo>
                  <a:pt x="6101647" y="6040631"/>
                </a:lnTo>
                <a:lnTo>
                  <a:pt x="0" y="6040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80969" y="5578245"/>
            <a:ext cx="11009135" cy="1212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91"/>
              </a:lnSpc>
            </a:pPr>
            <a:r>
              <a:rPr lang="en-US" sz="8111">
                <a:solidFill>
                  <a:srgbClr val="637EFF"/>
                </a:solidFill>
                <a:latin typeface="Roboto Condensed Bold"/>
              </a:rPr>
              <a:t>VIRTUAL INVIGILATOR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0969" y="6906809"/>
            <a:ext cx="10399432" cy="875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20"/>
              </a:lnSpc>
            </a:pPr>
            <a:r>
              <a:rPr lang="en-US" sz="5829">
                <a:solidFill>
                  <a:srgbClr val="B2DEFF"/>
                </a:solidFill>
                <a:latin typeface="Roboto Condensed Bold"/>
              </a:rPr>
              <a:t>FOR ONLINE EXAM INVIGILATION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-1695174"/>
            <a:ext cx="6656150" cy="6581268"/>
          </a:xfrm>
          <a:custGeom>
            <a:avLst/>
            <a:gdLst/>
            <a:ahLst/>
            <a:cxnLst/>
            <a:rect r="r" b="b" t="t" l="l"/>
            <a:pathLst>
              <a:path h="6581268" w="6656150">
                <a:moveTo>
                  <a:pt x="0" y="0"/>
                </a:moveTo>
                <a:lnTo>
                  <a:pt x="6656150" y="0"/>
                </a:lnTo>
                <a:lnTo>
                  <a:pt x="6656150" y="6581268"/>
                </a:lnTo>
                <a:lnTo>
                  <a:pt x="0" y="65812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583275" y="9080725"/>
            <a:ext cx="6656150" cy="6581268"/>
          </a:xfrm>
          <a:custGeom>
            <a:avLst/>
            <a:gdLst/>
            <a:ahLst/>
            <a:cxnLst/>
            <a:rect r="r" b="b" t="t" l="l"/>
            <a:pathLst>
              <a:path h="6581268" w="6656150">
                <a:moveTo>
                  <a:pt x="0" y="0"/>
                </a:moveTo>
                <a:lnTo>
                  <a:pt x="6656149" y="0"/>
                </a:lnTo>
                <a:lnTo>
                  <a:pt x="6656149" y="6581268"/>
                </a:lnTo>
                <a:lnTo>
                  <a:pt x="0" y="65812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576661" y="8533213"/>
            <a:ext cx="8147945" cy="547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3"/>
              </a:lnSpc>
            </a:pPr>
            <a:r>
              <a:rPr lang="en-US" sz="3703">
                <a:solidFill>
                  <a:srgbClr val="637EFF"/>
                </a:solidFill>
                <a:latin typeface="Roboto Condensed Bold"/>
              </a:rPr>
              <a:t>                BY VISIONARIES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1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755400"/>
            <a:ext cx="6656150" cy="6581268"/>
          </a:xfrm>
          <a:custGeom>
            <a:avLst/>
            <a:gdLst/>
            <a:ahLst/>
            <a:cxnLst/>
            <a:rect r="r" b="b" t="t" l="l"/>
            <a:pathLst>
              <a:path h="6581268" w="6656150">
                <a:moveTo>
                  <a:pt x="0" y="0"/>
                </a:moveTo>
                <a:lnTo>
                  <a:pt x="6656150" y="0"/>
                </a:lnTo>
                <a:lnTo>
                  <a:pt x="6656150" y="6581268"/>
                </a:lnTo>
                <a:lnTo>
                  <a:pt x="0" y="6581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1631850" y="-2755400"/>
            <a:ext cx="6656150" cy="6581268"/>
          </a:xfrm>
          <a:custGeom>
            <a:avLst/>
            <a:gdLst/>
            <a:ahLst/>
            <a:cxnLst/>
            <a:rect r="r" b="b" t="t" l="l"/>
            <a:pathLst>
              <a:path h="6581268" w="6656150">
                <a:moveTo>
                  <a:pt x="6656150" y="0"/>
                </a:moveTo>
                <a:lnTo>
                  <a:pt x="0" y="0"/>
                </a:lnTo>
                <a:lnTo>
                  <a:pt x="0" y="6581268"/>
                </a:lnTo>
                <a:lnTo>
                  <a:pt x="6656150" y="6581268"/>
                </a:lnTo>
                <a:lnTo>
                  <a:pt x="665615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68741" y="-3933956"/>
            <a:ext cx="7481600" cy="8652629"/>
          </a:xfrm>
          <a:custGeom>
            <a:avLst/>
            <a:gdLst/>
            <a:ahLst/>
            <a:cxnLst/>
            <a:rect r="r" b="b" t="t" l="l"/>
            <a:pathLst>
              <a:path h="8652629" w="7481600">
                <a:moveTo>
                  <a:pt x="0" y="0"/>
                </a:moveTo>
                <a:lnTo>
                  <a:pt x="7481600" y="0"/>
                </a:lnTo>
                <a:lnTo>
                  <a:pt x="7481600" y="8652630"/>
                </a:lnTo>
                <a:lnTo>
                  <a:pt x="0" y="86526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289" t="0" r="-7531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189128" y="8633033"/>
            <a:ext cx="8045050" cy="8652629"/>
          </a:xfrm>
          <a:custGeom>
            <a:avLst/>
            <a:gdLst/>
            <a:ahLst/>
            <a:cxnLst/>
            <a:rect r="r" b="b" t="t" l="l"/>
            <a:pathLst>
              <a:path h="8652629" w="8045050">
                <a:moveTo>
                  <a:pt x="0" y="0"/>
                </a:moveTo>
                <a:lnTo>
                  <a:pt x="8045050" y="0"/>
                </a:lnTo>
                <a:lnTo>
                  <a:pt x="8045050" y="8652629"/>
                </a:lnTo>
                <a:lnTo>
                  <a:pt x="0" y="86526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8638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644472" y="8837608"/>
            <a:ext cx="8045050" cy="8652629"/>
          </a:xfrm>
          <a:custGeom>
            <a:avLst/>
            <a:gdLst/>
            <a:ahLst/>
            <a:cxnLst/>
            <a:rect r="r" b="b" t="t" l="l"/>
            <a:pathLst>
              <a:path h="8652629" w="8045050">
                <a:moveTo>
                  <a:pt x="0" y="0"/>
                </a:moveTo>
                <a:lnTo>
                  <a:pt x="8045049" y="0"/>
                </a:lnTo>
                <a:lnTo>
                  <a:pt x="8045049" y="8652629"/>
                </a:lnTo>
                <a:lnTo>
                  <a:pt x="0" y="86526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8638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55922" y="5424900"/>
            <a:ext cx="8576157" cy="1544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50"/>
              </a:lnSpc>
            </a:pPr>
            <a:r>
              <a:rPr lang="en-US" sz="10299">
                <a:solidFill>
                  <a:srgbClr val="B2DEFF"/>
                </a:solidFill>
                <a:latin typeface="Roboto Condensed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E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335550" y="1525475"/>
            <a:ext cx="22959100" cy="7236050"/>
            <a:chOff x="0" y="0"/>
            <a:chExt cx="6046841" cy="19057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46841" cy="1905791"/>
            </a:xfrm>
            <a:custGeom>
              <a:avLst/>
              <a:gdLst/>
              <a:ahLst/>
              <a:cxnLst/>
              <a:rect r="r" b="b" t="t" l="l"/>
              <a:pathLst>
                <a:path h="1905791" w="6046841">
                  <a:moveTo>
                    <a:pt x="0" y="0"/>
                  </a:moveTo>
                  <a:lnTo>
                    <a:pt x="6046841" y="0"/>
                  </a:lnTo>
                  <a:lnTo>
                    <a:pt x="6046841" y="1905791"/>
                  </a:lnTo>
                  <a:lnTo>
                    <a:pt x="0" y="1905791"/>
                  </a:lnTo>
                  <a:close/>
                </a:path>
              </a:pathLst>
            </a:custGeom>
            <a:solidFill>
              <a:srgbClr val="131E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5400000">
            <a:off x="-4392953" y="1543050"/>
            <a:ext cx="8337884" cy="7200900"/>
          </a:xfrm>
          <a:custGeom>
            <a:avLst/>
            <a:gdLst/>
            <a:ahLst/>
            <a:cxnLst/>
            <a:rect r="r" b="b" t="t" l="l"/>
            <a:pathLst>
              <a:path h="7200900" w="8337884">
                <a:moveTo>
                  <a:pt x="0" y="0"/>
                </a:moveTo>
                <a:lnTo>
                  <a:pt x="8337885" y="0"/>
                </a:lnTo>
                <a:lnTo>
                  <a:pt x="8337885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950" y="3086100"/>
            <a:ext cx="6462979" cy="4114800"/>
          </a:xfrm>
          <a:custGeom>
            <a:avLst/>
            <a:gdLst/>
            <a:ahLst/>
            <a:cxnLst/>
            <a:rect r="r" b="b" t="t" l="l"/>
            <a:pathLst>
              <a:path h="4114800" w="6462979">
                <a:moveTo>
                  <a:pt x="0" y="0"/>
                </a:moveTo>
                <a:lnTo>
                  <a:pt x="6462979" y="0"/>
                </a:lnTo>
                <a:lnTo>
                  <a:pt x="64629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1373274" y="-2930750"/>
            <a:ext cx="6656150" cy="6581268"/>
          </a:xfrm>
          <a:custGeom>
            <a:avLst/>
            <a:gdLst/>
            <a:ahLst/>
            <a:cxnLst/>
            <a:rect r="r" b="b" t="t" l="l"/>
            <a:pathLst>
              <a:path h="6581268" w="6656150">
                <a:moveTo>
                  <a:pt x="6656149" y="0"/>
                </a:moveTo>
                <a:lnTo>
                  <a:pt x="0" y="0"/>
                </a:lnTo>
                <a:lnTo>
                  <a:pt x="0" y="6581268"/>
                </a:lnTo>
                <a:lnTo>
                  <a:pt x="6656149" y="6581268"/>
                </a:lnTo>
                <a:lnTo>
                  <a:pt x="665614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-1373274" y="7726991"/>
            <a:ext cx="6656150" cy="6581268"/>
          </a:xfrm>
          <a:custGeom>
            <a:avLst/>
            <a:gdLst/>
            <a:ahLst/>
            <a:cxnLst/>
            <a:rect r="r" b="b" t="t" l="l"/>
            <a:pathLst>
              <a:path h="6581268" w="6656150">
                <a:moveTo>
                  <a:pt x="6656149" y="0"/>
                </a:moveTo>
                <a:lnTo>
                  <a:pt x="0" y="0"/>
                </a:lnTo>
                <a:lnTo>
                  <a:pt x="0" y="6581268"/>
                </a:lnTo>
                <a:lnTo>
                  <a:pt x="6656149" y="6581268"/>
                </a:lnTo>
                <a:lnTo>
                  <a:pt x="665614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474883" y="-3612481"/>
            <a:ext cx="5568835" cy="5513146"/>
          </a:xfrm>
          <a:custGeom>
            <a:avLst/>
            <a:gdLst/>
            <a:ahLst/>
            <a:cxnLst/>
            <a:rect r="r" b="b" t="t" l="l"/>
            <a:pathLst>
              <a:path h="5513146" w="5568835">
                <a:moveTo>
                  <a:pt x="0" y="0"/>
                </a:moveTo>
                <a:lnTo>
                  <a:pt x="5568834" y="0"/>
                </a:lnTo>
                <a:lnTo>
                  <a:pt x="5568834" y="5513147"/>
                </a:lnTo>
                <a:lnTo>
                  <a:pt x="0" y="55131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474883" y="8502863"/>
            <a:ext cx="5568835" cy="5513146"/>
          </a:xfrm>
          <a:custGeom>
            <a:avLst/>
            <a:gdLst/>
            <a:ahLst/>
            <a:cxnLst/>
            <a:rect r="r" b="b" t="t" l="l"/>
            <a:pathLst>
              <a:path h="5513146" w="5568835">
                <a:moveTo>
                  <a:pt x="0" y="0"/>
                </a:moveTo>
                <a:lnTo>
                  <a:pt x="5568834" y="0"/>
                </a:lnTo>
                <a:lnTo>
                  <a:pt x="5568834" y="5513146"/>
                </a:lnTo>
                <a:lnTo>
                  <a:pt x="0" y="55131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8022989" y="3168554"/>
            <a:ext cx="3429693" cy="3271294"/>
            <a:chOff x="0" y="0"/>
            <a:chExt cx="6324600" cy="6032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27000" y="127000"/>
              <a:ext cx="6070600" cy="5778500"/>
            </a:xfrm>
            <a:custGeom>
              <a:avLst/>
              <a:gdLst/>
              <a:ahLst/>
              <a:cxnLst/>
              <a:rect r="r" b="b" t="t" l="l"/>
              <a:pathLst>
                <a:path h="5778500" w="60706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10"/>
              <a:stretch>
                <a:fillRect l="0" t="-21840" r="0" b="-2184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24600" cy="6032500"/>
            </a:xfrm>
            <a:custGeom>
              <a:avLst/>
              <a:gdLst/>
              <a:ahLst/>
              <a:cxnLst/>
              <a:rect r="r" b="b" t="t" l="l"/>
              <a:pathLst>
                <a:path h="6032500" w="63246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637EFF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2227196" y="3168554"/>
            <a:ext cx="3429693" cy="3271294"/>
            <a:chOff x="0" y="0"/>
            <a:chExt cx="6324600" cy="6032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27000" y="127000"/>
              <a:ext cx="6070600" cy="5778500"/>
            </a:xfrm>
            <a:custGeom>
              <a:avLst/>
              <a:gdLst/>
              <a:ahLst/>
              <a:cxnLst/>
              <a:rect r="r" b="b" t="t" l="l"/>
              <a:pathLst>
                <a:path h="5778500" w="60706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11"/>
              <a:stretch>
                <a:fillRect l="-650" t="0" r="-65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24600" cy="6032500"/>
            </a:xfrm>
            <a:custGeom>
              <a:avLst/>
              <a:gdLst/>
              <a:ahLst/>
              <a:cxnLst/>
              <a:rect r="r" b="b" t="t" l="l"/>
              <a:pathLst>
                <a:path h="6032500" w="63246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637EFF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02599" y="4264660"/>
            <a:ext cx="4747682" cy="1805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9"/>
              </a:lnSpc>
            </a:pPr>
            <a:r>
              <a:rPr lang="en-US" sz="6399">
                <a:solidFill>
                  <a:srgbClr val="FFFFFF"/>
                </a:solidFill>
                <a:latin typeface="Roboto Condensed Bold"/>
              </a:rPr>
              <a:t>Meet</a:t>
            </a:r>
          </a:p>
          <a:p>
            <a:pPr algn="ctr">
              <a:lnSpc>
                <a:spcPts val="7039"/>
              </a:lnSpc>
            </a:pPr>
            <a:r>
              <a:rPr lang="en-US" sz="6399">
                <a:solidFill>
                  <a:srgbClr val="FFFFFF"/>
                </a:solidFill>
                <a:latin typeface="Roboto Condensed Bold"/>
              </a:rPr>
              <a:t>Our Team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865419" y="6607074"/>
            <a:ext cx="3744834" cy="558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0"/>
              </a:lnSpc>
            </a:pPr>
            <a:r>
              <a:rPr lang="en-US" sz="3787">
                <a:solidFill>
                  <a:srgbClr val="B2DEFF"/>
                </a:solidFill>
                <a:latin typeface="Roboto Condensed"/>
              </a:rPr>
              <a:t>SRI KAVI SELVAN 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000578" y="6571250"/>
            <a:ext cx="3882930" cy="62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0"/>
              </a:lnSpc>
            </a:pPr>
            <a:r>
              <a:rPr lang="en-US" sz="4265">
                <a:solidFill>
                  <a:srgbClr val="B2DEFF"/>
                </a:solidFill>
                <a:latin typeface="Roboto Condensed"/>
              </a:rPr>
              <a:t>AJURAM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E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93457" y="1310568"/>
            <a:ext cx="19474914" cy="7460293"/>
            <a:chOff x="0" y="0"/>
            <a:chExt cx="5129195" cy="19648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29195" cy="1964851"/>
            </a:xfrm>
            <a:custGeom>
              <a:avLst/>
              <a:gdLst/>
              <a:ahLst/>
              <a:cxnLst/>
              <a:rect r="r" b="b" t="t" l="l"/>
              <a:pathLst>
                <a:path h="1964851" w="5129195">
                  <a:moveTo>
                    <a:pt x="0" y="0"/>
                  </a:moveTo>
                  <a:lnTo>
                    <a:pt x="5129195" y="0"/>
                  </a:lnTo>
                  <a:lnTo>
                    <a:pt x="5129195" y="1964851"/>
                  </a:lnTo>
                  <a:lnTo>
                    <a:pt x="0" y="1964851"/>
                  </a:lnTo>
                  <a:close/>
                </a:path>
              </a:pathLst>
            </a:custGeom>
            <a:solidFill>
              <a:srgbClr val="131E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14996092" y="-182639"/>
            <a:ext cx="3454249" cy="3415389"/>
          </a:xfrm>
          <a:custGeom>
            <a:avLst/>
            <a:gdLst/>
            <a:ahLst/>
            <a:cxnLst/>
            <a:rect r="r" b="b" t="t" l="l"/>
            <a:pathLst>
              <a:path h="3415389" w="3454249">
                <a:moveTo>
                  <a:pt x="3454248" y="0"/>
                </a:moveTo>
                <a:lnTo>
                  <a:pt x="0" y="0"/>
                </a:lnTo>
                <a:lnTo>
                  <a:pt x="0" y="3415388"/>
                </a:lnTo>
                <a:lnTo>
                  <a:pt x="3454248" y="3415388"/>
                </a:lnTo>
                <a:lnTo>
                  <a:pt x="345424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72434" y="2022350"/>
            <a:ext cx="8836021" cy="6748511"/>
          </a:xfrm>
          <a:custGeom>
            <a:avLst/>
            <a:gdLst/>
            <a:ahLst/>
            <a:cxnLst/>
            <a:rect r="r" b="b" t="t" l="l"/>
            <a:pathLst>
              <a:path h="6748511" w="8836021">
                <a:moveTo>
                  <a:pt x="0" y="0"/>
                </a:moveTo>
                <a:lnTo>
                  <a:pt x="8836020" y="0"/>
                </a:lnTo>
                <a:lnTo>
                  <a:pt x="8836020" y="6748511"/>
                </a:lnTo>
                <a:lnTo>
                  <a:pt x="0" y="67485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10800000">
            <a:off x="107635" y="-2794707"/>
            <a:ext cx="4528972" cy="4483682"/>
          </a:xfrm>
          <a:custGeom>
            <a:avLst/>
            <a:gdLst/>
            <a:ahLst/>
            <a:cxnLst/>
            <a:rect r="r" b="b" t="t" l="l"/>
            <a:pathLst>
              <a:path h="4483682" w="4528972">
                <a:moveTo>
                  <a:pt x="4528972" y="0"/>
                </a:moveTo>
                <a:lnTo>
                  <a:pt x="0" y="0"/>
                </a:lnTo>
                <a:lnTo>
                  <a:pt x="0" y="4483682"/>
                </a:lnTo>
                <a:lnTo>
                  <a:pt x="4528972" y="4483682"/>
                </a:lnTo>
                <a:lnTo>
                  <a:pt x="452897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-178523" y="8770861"/>
            <a:ext cx="3454249" cy="3415389"/>
          </a:xfrm>
          <a:custGeom>
            <a:avLst/>
            <a:gdLst/>
            <a:ahLst/>
            <a:cxnLst/>
            <a:rect r="r" b="b" t="t" l="l"/>
            <a:pathLst>
              <a:path h="3415389" w="3454249">
                <a:moveTo>
                  <a:pt x="3454249" y="0"/>
                </a:moveTo>
                <a:lnTo>
                  <a:pt x="0" y="0"/>
                </a:lnTo>
                <a:lnTo>
                  <a:pt x="0" y="3415388"/>
                </a:lnTo>
                <a:lnTo>
                  <a:pt x="3454249" y="3415388"/>
                </a:lnTo>
                <a:lnTo>
                  <a:pt x="345424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328855" y="2191918"/>
            <a:ext cx="8523177" cy="4575603"/>
          </a:xfrm>
          <a:custGeom>
            <a:avLst/>
            <a:gdLst/>
            <a:ahLst/>
            <a:cxnLst/>
            <a:rect r="r" b="b" t="t" l="l"/>
            <a:pathLst>
              <a:path h="4575603" w="8523177">
                <a:moveTo>
                  <a:pt x="0" y="0"/>
                </a:moveTo>
                <a:lnTo>
                  <a:pt x="8523178" y="0"/>
                </a:lnTo>
                <a:lnTo>
                  <a:pt x="8523178" y="4575603"/>
                </a:lnTo>
                <a:lnTo>
                  <a:pt x="0" y="45756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409" t="-10819" r="-1737" b="-18513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2031875"/>
            <a:ext cx="5077494" cy="95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87"/>
              </a:lnSpc>
            </a:pPr>
            <a:r>
              <a:rPr lang="en-US" sz="6399">
                <a:solidFill>
                  <a:srgbClr val="637EFF"/>
                </a:solidFill>
                <a:latin typeface="Roboto Condensed Bold"/>
              </a:rPr>
              <a:t>USE CASE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491949"/>
            <a:ext cx="6597019" cy="3088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In the context of online examinations, ensuring the integrity of the testing environment is paramount. A Virtual Invigilator is a computer vision-based solution designed to enforce specific constraints and maintain the integrity of online examinations.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E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977623"/>
            <a:ext cx="4452664" cy="2834888"/>
          </a:xfrm>
          <a:custGeom>
            <a:avLst/>
            <a:gdLst/>
            <a:ahLst/>
            <a:cxnLst/>
            <a:rect r="r" b="b" t="t" l="l"/>
            <a:pathLst>
              <a:path h="2834888" w="4452664">
                <a:moveTo>
                  <a:pt x="0" y="0"/>
                </a:moveTo>
                <a:lnTo>
                  <a:pt x="4452664" y="0"/>
                </a:lnTo>
                <a:lnTo>
                  <a:pt x="4452664" y="2834888"/>
                </a:lnTo>
                <a:lnTo>
                  <a:pt x="0" y="2834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66635" y="5909186"/>
            <a:ext cx="4452664" cy="2834888"/>
          </a:xfrm>
          <a:custGeom>
            <a:avLst/>
            <a:gdLst/>
            <a:ahLst/>
            <a:cxnLst/>
            <a:rect r="r" b="b" t="t" l="l"/>
            <a:pathLst>
              <a:path h="2834888" w="4452664">
                <a:moveTo>
                  <a:pt x="0" y="0"/>
                </a:moveTo>
                <a:lnTo>
                  <a:pt x="4452664" y="0"/>
                </a:lnTo>
                <a:lnTo>
                  <a:pt x="4452664" y="2834888"/>
                </a:lnTo>
                <a:lnTo>
                  <a:pt x="0" y="28348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04571" y="3977623"/>
            <a:ext cx="4452664" cy="2834888"/>
          </a:xfrm>
          <a:custGeom>
            <a:avLst/>
            <a:gdLst/>
            <a:ahLst/>
            <a:cxnLst/>
            <a:rect r="r" b="b" t="t" l="l"/>
            <a:pathLst>
              <a:path h="2834888" w="4452664">
                <a:moveTo>
                  <a:pt x="0" y="0"/>
                </a:moveTo>
                <a:lnTo>
                  <a:pt x="4452663" y="0"/>
                </a:lnTo>
                <a:lnTo>
                  <a:pt x="4452663" y="2834888"/>
                </a:lnTo>
                <a:lnTo>
                  <a:pt x="0" y="2834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42506" y="6084536"/>
            <a:ext cx="4452664" cy="2834888"/>
          </a:xfrm>
          <a:custGeom>
            <a:avLst/>
            <a:gdLst/>
            <a:ahLst/>
            <a:cxnLst/>
            <a:rect r="r" b="b" t="t" l="l"/>
            <a:pathLst>
              <a:path h="2834888" w="4452664">
                <a:moveTo>
                  <a:pt x="0" y="0"/>
                </a:moveTo>
                <a:lnTo>
                  <a:pt x="4452664" y="0"/>
                </a:lnTo>
                <a:lnTo>
                  <a:pt x="4452664" y="2834888"/>
                </a:lnTo>
                <a:lnTo>
                  <a:pt x="0" y="28348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98719" y="4882175"/>
            <a:ext cx="1064368" cy="1025784"/>
          </a:xfrm>
          <a:custGeom>
            <a:avLst/>
            <a:gdLst/>
            <a:ahLst/>
            <a:cxnLst/>
            <a:rect r="r" b="b" t="t" l="l"/>
            <a:pathLst>
              <a:path h="1025784" w="1064368">
                <a:moveTo>
                  <a:pt x="0" y="0"/>
                </a:moveTo>
                <a:lnTo>
                  <a:pt x="1064367" y="0"/>
                </a:lnTo>
                <a:lnTo>
                  <a:pt x="1064367" y="1025784"/>
                </a:lnTo>
                <a:lnTo>
                  <a:pt x="0" y="10257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029090" y="-3750128"/>
            <a:ext cx="6460419" cy="6387740"/>
          </a:xfrm>
          <a:custGeom>
            <a:avLst/>
            <a:gdLst/>
            <a:ahLst/>
            <a:cxnLst/>
            <a:rect r="r" b="b" t="t" l="l"/>
            <a:pathLst>
              <a:path h="6387740" w="6460419">
                <a:moveTo>
                  <a:pt x="0" y="0"/>
                </a:moveTo>
                <a:lnTo>
                  <a:pt x="6460420" y="0"/>
                </a:lnTo>
                <a:lnTo>
                  <a:pt x="6460420" y="6387739"/>
                </a:lnTo>
                <a:lnTo>
                  <a:pt x="0" y="63877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-2000310" y="-3750128"/>
            <a:ext cx="6460419" cy="6387740"/>
          </a:xfrm>
          <a:custGeom>
            <a:avLst/>
            <a:gdLst/>
            <a:ahLst/>
            <a:cxnLst/>
            <a:rect r="r" b="b" t="t" l="l"/>
            <a:pathLst>
              <a:path h="6387740" w="6460419">
                <a:moveTo>
                  <a:pt x="6460420" y="0"/>
                </a:moveTo>
                <a:lnTo>
                  <a:pt x="0" y="0"/>
                </a:lnTo>
                <a:lnTo>
                  <a:pt x="0" y="6387739"/>
                </a:lnTo>
                <a:lnTo>
                  <a:pt x="6460420" y="6387739"/>
                </a:lnTo>
                <a:lnTo>
                  <a:pt x="646042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273683" y="-3312832"/>
            <a:ext cx="5568835" cy="5513146"/>
          </a:xfrm>
          <a:custGeom>
            <a:avLst/>
            <a:gdLst/>
            <a:ahLst/>
            <a:cxnLst/>
            <a:rect r="r" b="b" t="t" l="l"/>
            <a:pathLst>
              <a:path h="5513146" w="5568835">
                <a:moveTo>
                  <a:pt x="0" y="0"/>
                </a:moveTo>
                <a:lnTo>
                  <a:pt x="5568834" y="0"/>
                </a:lnTo>
                <a:lnTo>
                  <a:pt x="5568834" y="5513147"/>
                </a:lnTo>
                <a:lnTo>
                  <a:pt x="0" y="55131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-1755717" y="-3312832"/>
            <a:ext cx="5568835" cy="5513146"/>
          </a:xfrm>
          <a:custGeom>
            <a:avLst/>
            <a:gdLst/>
            <a:ahLst/>
            <a:cxnLst/>
            <a:rect r="r" b="b" t="t" l="l"/>
            <a:pathLst>
              <a:path h="5513146" w="5568835">
                <a:moveTo>
                  <a:pt x="5568834" y="0"/>
                </a:moveTo>
                <a:lnTo>
                  <a:pt x="0" y="0"/>
                </a:lnTo>
                <a:lnTo>
                  <a:pt x="0" y="5513147"/>
                </a:lnTo>
                <a:lnTo>
                  <a:pt x="5568834" y="5513147"/>
                </a:lnTo>
                <a:lnTo>
                  <a:pt x="556883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435959" y="4520186"/>
            <a:ext cx="1638145" cy="1638145"/>
          </a:xfrm>
          <a:custGeom>
            <a:avLst/>
            <a:gdLst/>
            <a:ahLst/>
            <a:cxnLst/>
            <a:rect r="r" b="b" t="t" l="l"/>
            <a:pathLst>
              <a:path h="1638145" w="1638145">
                <a:moveTo>
                  <a:pt x="0" y="0"/>
                </a:moveTo>
                <a:lnTo>
                  <a:pt x="1638145" y="0"/>
                </a:lnTo>
                <a:lnTo>
                  <a:pt x="1638145" y="1638145"/>
                </a:lnTo>
                <a:lnTo>
                  <a:pt x="0" y="16381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273097" y="6512467"/>
            <a:ext cx="1641746" cy="1608911"/>
          </a:xfrm>
          <a:custGeom>
            <a:avLst/>
            <a:gdLst/>
            <a:ahLst/>
            <a:cxnLst/>
            <a:rect r="r" b="b" t="t" l="l"/>
            <a:pathLst>
              <a:path h="1608911" w="1641746">
                <a:moveTo>
                  <a:pt x="0" y="0"/>
                </a:moveTo>
                <a:lnTo>
                  <a:pt x="1641747" y="0"/>
                </a:lnTo>
                <a:lnTo>
                  <a:pt x="1641747" y="1608911"/>
                </a:lnTo>
                <a:lnTo>
                  <a:pt x="0" y="160891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893901" y="6583171"/>
            <a:ext cx="1725899" cy="1538207"/>
          </a:xfrm>
          <a:custGeom>
            <a:avLst/>
            <a:gdLst/>
            <a:ahLst/>
            <a:cxnLst/>
            <a:rect r="r" b="b" t="t" l="l"/>
            <a:pathLst>
              <a:path h="1538207" w="1725899">
                <a:moveTo>
                  <a:pt x="0" y="0"/>
                </a:moveTo>
                <a:lnTo>
                  <a:pt x="1725898" y="0"/>
                </a:lnTo>
                <a:lnTo>
                  <a:pt x="1725898" y="1538207"/>
                </a:lnTo>
                <a:lnTo>
                  <a:pt x="0" y="153820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14029090" y="6631845"/>
            <a:ext cx="1440858" cy="1440858"/>
          </a:xfrm>
          <a:custGeom>
            <a:avLst/>
            <a:gdLst/>
            <a:ahLst/>
            <a:cxnLst/>
            <a:rect r="r" b="b" t="t" l="l"/>
            <a:pathLst>
              <a:path h="1440858" w="1440858">
                <a:moveTo>
                  <a:pt x="1440859" y="0"/>
                </a:moveTo>
                <a:lnTo>
                  <a:pt x="0" y="0"/>
                </a:lnTo>
                <a:lnTo>
                  <a:pt x="0" y="1440859"/>
                </a:lnTo>
                <a:lnTo>
                  <a:pt x="1440859" y="1440859"/>
                </a:lnTo>
                <a:lnTo>
                  <a:pt x="1440859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615772" y="1330156"/>
            <a:ext cx="7056457" cy="95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sz="6399">
                <a:solidFill>
                  <a:srgbClr val="637EFF"/>
                </a:solidFill>
                <a:latin typeface="Roboto Condensed Bold"/>
              </a:rPr>
              <a:t>Methodologies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37766" y="7336155"/>
            <a:ext cx="3223207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9"/>
              </a:lnSpc>
            </a:pPr>
            <a:r>
              <a:rPr lang="en-US" sz="3999">
                <a:solidFill>
                  <a:srgbClr val="B2DEFF"/>
                </a:solidFill>
                <a:latin typeface="Roboto Condensed"/>
              </a:rPr>
              <a:t>Eye Monitoring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263154" y="3417113"/>
            <a:ext cx="3661633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9"/>
              </a:lnSpc>
            </a:pPr>
            <a:r>
              <a:rPr lang="en-US" sz="3999">
                <a:solidFill>
                  <a:srgbClr val="B2DEFF"/>
                </a:solidFill>
                <a:latin typeface="Roboto Condensed"/>
              </a:rPr>
              <a:t>Mouse Monitoring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640470" y="3622970"/>
            <a:ext cx="4618830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9"/>
              </a:lnSpc>
            </a:pPr>
            <a:r>
              <a:rPr lang="en-US" sz="3999">
                <a:solidFill>
                  <a:srgbClr val="B2DEFF"/>
                </a:solidFill>
                <a:latin typeface="Roboto Condensed"/>
              </a:rPr>
              <a:t>Restrict other browser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064322" y="7352693"/>
            <a:ext cx="3733160" cy="579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2"/>
              </a:lnSpc>
            </a:pPr>
            <a:r>
              <a:rPr lang="en-US" sz="3890">
                <a:solidFill>
                  <a:srgbClr val="B2DEFF"/>
                </a:solidFill>
                <a:latin typeface="Roboto Condensed"/>
              </a:rPr>
              <a:t>Restrict Tabs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29900" y="7922895"/>
            <a:ext cx="3838939" cy="1335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Monitor Eye Movement Beyond the Monitor Screen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174501" y="4003853"/>
            <a:ext cx="3838939" cy="897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Movement of Mouse Out of Browser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406411" y="4209710"/>
            <a:ext cx="5150464" cy="1335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Restrict Running of Browser and Chat Applications in the Background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011433" y="7922895"/>
            <a:ext cx="3838939" cy="897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Restrict Opening of New Tabs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1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07313" y="341416"/>
            <a:ext cx="9713444" cy="9604168"/>
          </a:xfrm>
          <a:custGeom>
            <a:avLst/>
            <a:gdLst/>
            <a:ahLst/>
            <a:cxnLst/>
            <a:rect r="r" b="b" t="t" l="l"/>
            <a:pathLst>
              <a:path h="9604168" w="9713444">
                <a:moveTo>
                  <a:pt x="0" y="0"/>
                </a:moveTo>
                <a:lnTo>
                  <a:pt x="9713444" y="0"/>
                </a:lnTo>
                <a:lnTo>
                  <a:pt x="9713444" y="9604168"/>
                </a:lnTo>
                <a:lnTo>
                  <a:pt x="0" y="96041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23892" y="1733920"/>
            <a:ext cx="11112301" cy="6819159"/>
            <a:chOff x="0" y="0"/>
            <a:chExt cx="2926696" cy="17959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26696" cy="1795993"/>
            </a:xfrm>
            <a:custGeom>
              <a:avLst/>
              <a:gdLst/>
              <a:ahLst/>
              <a:cxnLst/>
              <a:rect r="r" b="b" t="t" l="l"/>
              <a:pathLst>
                <a:path h="1795993" w="2926696">
                  <a:moveTo>
                    <a:pt x="0" y="0"/>
                  </a:moveTo>
                  <a:lnTo>
                    <a:pt x="2926696" y="0"/>
                  </a:lnTo>
                  <a:lnTo>
                    <a:pt x="2926696" y="1795993"/>
                  </a:lnTo>
                  <a:lnTo>
                    <a:pt x="0" y="1795993"/>
                  </a:lnTo>
                  <a:close/>
                </a:path>
              </a:pathLst>
            </a:custGeom>
            <a:solidFill>
              <a:srgbClr val="3E55C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82795" y="1733920"/>
            <a:ext cx="5138910" cy="6819159"/>
            <a:chOff x="0" y="0"/>
            <a:chExt cx="1353458" cy="17959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53458" cy="1795993"/>
            </a:xfrm>
            <a:custGeom>
              <a:avLst/>
              <a:gdLst/>
              <a:ahLst/>
              <a:cxnLst/>
              <a:rect r="r" b="b" t="t" l="l"/>
              <a:pathLst>
                <a:path h="1795993" w="1353458">
                  <a:moveTo>
                    <a:pt x="0" y="0"/>
                  </a:moveTo>
                  <a:lnTo>
                    <a:pt x="1353458" y="0"/>
                  </a:lnTo>
                  <a:lnTo>
                    <a:pt x="1353458" y="1795993"/>
                  </a:lnTo>
                  <a:lnTo>
                    <a:pt x="0" y="1795993"/>
                  </a:lnTo>
                  <a:close/>
                </a:path>
              </a:pathLst>
            </a:custGeom>
            <a:solidFill>
              <a:srgbClr val="3E55C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-10800000">
            <a:off x="1794921" y="-2821921"/>
            <a:ext cx="4528972" cy="4483682"/>
          </a:xfrm>
          <a:custGeom>
            <a:avLst/>
            <a:gdLst/>
            <a:ahLst/>
            <a:cxnLst/>
            <a:rect r="r" b="b" t="t" l="l"/>
            <a:pathLst>
              <a:path h="4483682" w="4528972">
                <a:moveTo>
                  <a:pt x="4528971" y="0"/>
                </a:moveTo>
                <a:lnTo>
                  <a:pt x="0" y="0"/>
                </a:lnTo>
                <a:lnTo>
                  <a:pt x="0" y="4483682"/>
                </a:lnTo>
                <a:lnTo>
                  <a:pt x="4528971" y="4483682"/>
                </a:lnTo>
                <a:lnTo>
                  <a:pt x="452897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83372" y="2417650"/>
            <a:ext cx="4737755" cy="5451699"/>
          </a:xfrm>
          <a:custGeom>
            <a:avLst/>
            <a:gdLst/>
            <a:ahLst/>
            <a:cxnLst/>
            <a:rect r="r" b="b" t="t" l="l"/>
            <a:pathLst>
              <a:path h="5451699" w="4737755">
                <a:moveTo>
                  <a:pt x="0" y="0"/>
                </a:moveTo>
                <a:lnTo>
                  <a:pt x="4737755" y="0"/>
                </a:lnTo>
                <a:lnTo>
                  <a:pt x="4737755" y="5451700"/>
                </a:lnTo>
                <a:lnTo>
                  <a:pt x="0" y="5451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534" t="0" r="-7534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894407" y="2254750"/>
            <a:ext cx="5512907" cy="95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sz="6399">
                <a:solidFill>
                  <a:srgbClr val="CEEAFF"/>
                </a:solidFill>
                <a:latin typeface="Roboto Condensed Bold"/>
              </a:rPr>
              <a:t>Eye Monitoring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99391" y="3905045"/>
            <a:ext cx="9361304" cy="3964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3509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Python application for real-time eye tracking.</a:t>
            </a:r>
          </a:p>
          <a:p>
            <a:pPr marL="647700" indent="-323850" lvl="1">
              <a:lnSpc>
                <a:spcPts val="3509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Utilizes OpenCV for webcam input and MediaPipe for facial landmark detection.</a:t>
            </a:r>
          </a:p>
          <a:p>
            <a:pPr marL="647700" indent="-323850" lvl="1">
              <a:lnSpc>
                <a:spcPts val="3509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Detects and reports the direction of the user's gaze (left or right, up or down).</a:t>
            </a:r>
          </a:p>
          <a:p>
            <a:pPr marL="647700" indent="-323850" lvl="1">
              <a:lnSpc>
                <a:spcPts val="3509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Designed to monitor horizontal </a:t>
            </a:r>
            <a:r>
              <a:rPr lang="en-US" sz="3000">
                <a:solidFill>
                  <a:srgbClr val="FFFFFF"/>
                </a:solidFill>
                <a:latin typeface="Roboto Condensed"/>
              </a:rPr>
              <a:t>eye movements.</a:t>
            </a:r>
          </a:p>
          <a:p>
            <a:pPr marL="647700" indent="-323850" lvl="1">
              <a:lnSpc>
                <a:spcPts val="3509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Vers</a:t>
            </a:r>
            <a:r>
              <a:rPr lang="en-US" sz="3000">
                <a:solidFill>
                  <a:srgbClr val="FFFFFF"/>
                </a:solidFill>
                <a:latin typeface="Roboto Condensed"/>
              </a:rPr>
              <a:t>atile tool for various applications, including user engagement analysis.</a:t>
            </a:r>
          </a:p>
          <a:p>
            <a:pPr>
              <a:lnSpc>
                <a:spcPts val="350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1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07313" y="341416"/>
            <a:ext cx="9713444" cy="9604168"/>
          </a:xfrm>
          <a:custGeom>
            <a:avLst/>
            <a:gdLst/>
            <a:ahLst/>
            <a:cxnLst/>
            <a:rect r="r" b="b" t="t" l="l"/>
            <a:pathLst>
              <a:path h="9604168" w="9713444">
                <a:moveTo>
                  <a:pt x="0" y="0"/>
                </a:moveTo>
                <a:lnTo>
                  <a:pt x="9713444" y="0"/>
                </a:lnTo>
                <a:lnTo>
                  <a:pt x="9713444" y="9604168"/>
                </a:lnTo>
                <a:lnTo>
                  <a:pt x="0" y="96041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67742" y="1733920"/>
            <a:ext cx="11112301" cy="6819159"/>
            <a:chOff x="0" y="0"/>
            <a:chExt cx="2926696" cy="17959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26696" cy="1795993"/>
            </a:xfrm>
            <a:custGeom>
              <a:avLst/>
              <a:gdLst/>
              <a:ahLst/>
              <a:cxnLst/>
              <a:rect r="r" b="b" t="t" l="l"/>
              <a:pathLst>
                <a:path h="1795993" w="2926696">
                  <a:moveTo>
                    <a:pt x="0" y="0"/>
                  </a:moveTo>
                  <a:lnTo>
                    <a:pt x="2926696" y="0"/>
                  </a:lnTo>
                  <a:lnTo>
                    <a:pt x="2926696" y="1795993"/>
                  </a:lnTo>
                  <a:lnTo>
                    <a:pt x="0" y="1795993"/>
                  </a:lnTo>
                  <a:close/>
                </a:path>
              </a:pathLst>
            </a:custGeom>
            <a:solidFill>
              <a:srgbClr val="3E55C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-10800000">
            <a:off x="1794921" y="-2821921"/>
            <a:ext cx="4528972" cy="4483682"/>
          </a:xfrm>
          <a:custGeom>
            <a:avLst/>
            <a:gdLst/>
            <a:ahLst/>
            <a:cxnLst/>
            <a:rect r="r" b="b" t="t" l="l"/>
            <a:pathLst>
              <a:path h="4483682" w="4528972">
                <a:moveTo>
                  <a:pt x="4528971" y="0"/>
                </a:moveTo>
                <a:lnTo>
                  <a:pt x="0" y="0"/>
                </a:lnTo>
                <a:lnTo>
                  <a:pt x="0" y="4483682"/>
                </a:lnTo>
                <a:lnTo>
                  <a:pt x="4528971" y="4483682"/>
                </a:lnTo>
                <a:lnTo>
                  <a:pt x="452897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67742" y="2018576"/>
            <a:ext cx="6413308" cy="95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sz="6399">
                <a:solidFill>
                  <a:srgbClr val="CEEAFF"/>
                </a:solidFill>
                <a:latin typeface="Roboto Condensed Bold"/>
              </a:rPr>
              <a:t>Mouse Monitoring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7742" y="2966885"/>
            <a:ext cx="10633062" cy="5278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3509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Monitors the active window and mouse location in a Windows environment.</a:t>
            </a:r>
          </a:p>
          <a:p>
            <a:pPr marL="647700" indent="-323850" lvl="1">
              <a:lnSpc>
                <a:spcPts val="3509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Specifically designed for tracking Chrome activity.</a:t>
            </a:r>
          </a:p>
          <a:p>
            <a:pPr marL="647700" indent="-323850" lvl="1">
              <a:lnSpc>
                <a:spcPts val="3509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Displays "Inside" when the mouse cursor is within the Chrome window.</a:t>
            </a:r>
          </a:p>
          <a:p>
            <a:pPr marL="647700" indent="-323850" lvl="1">
              <a:lnSpc>
                <a:spcPts val="3509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Shows "Outside" when the mouse cursor is outside the Chrome window.</a:t>
            </a:r>
          </a:p>
          <a:p>
            <a:pPr marL="647700" indent="-323850" lvl="1">
              <a:lnSpc>
                <a:spcPts val="3509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Offers utility in automating tasks and enhancing contextual awareness, especially while attending exam in chrome browser.</a:t>
            </a:r>
          </a:p>
          <a:p>
            <a:pPr>
              <a:lnSpc>
                <a:spcPts val="3509"/>
              </a:lnSpc>
            </a:pPr>
          </a:p>
          <a:p>
            <a:pPr>
              <a:lnSpc>
                <a:spcPts val="3509"/>
              </a:lnSpc>
            </a:pPr>
          </a:p>
          <a:p>
            <a:pPr>
              <a:lnSpc>
                <a:spcPts val="3509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12615128" y="1733920"/>
            <a:ext cx="5138910" cy="6819159"/>
            <a:chOff x="0" y="0"/>
            <a:chExt cx="1353458" cy="179599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53458" cy="1795993"/>
            </a:xfrm>
            <a:custGeom>
              <a:avLst/>
              <a:gdLst/>
              <a:ahLst/>
              <a:cxnLst/>
              <a:rect r="r" b="b" t="t" l="l"/>
              <a:pathLst>
                <a:path h="1795993" w="1353458">
                  <a:moveTo>
                    <a:pt x="0" y="0"/>
                  </a:moveTo>
                  <a:lnTo>
                    <a:pt x="1353458" y="0"/>
                  </a:lnTo>
                  <a:lnTo>
                    <a:pt x="1353458" y="1795993"/>
                  </a:lnTo>
                  <a:lnTo>
                    <a:pt x="0" y="1795993"/>
                  </a:lnTo>
                  <a:close/>
                </a:path>
              </a:pathLst>
            </a:custGeom>
            <a:solidFill>
              <a:srgbClr val="3E55C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2815706" y="2417650"/>
            <a:ext cx="4737755" cy="5451699"/>
          </a:xfrm>
          <a:custGeom>
            <a:avLst/>
            <a:gdLst/>
            <a:ahLst/>
            <a:cxnLst/>
            <a:rect r="r" b="b" t="t" l="l"/>
            <a:pathLst>
              <a:path h="5451699" w="4737755">
                <a:moveTo>
                  <a:pt x="0" y="0"/>
                </a:moveTo>
                <a:lnTo>
                  <a:pt x="4737755" y="0"/>
                </a:lnTo>
                <a:lnTo>
                  <a:pt x="4737755" y="5451700"/>
                </a:lnTo>
                <a:lnTo>
                  <a:pt x="0" y="5451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6274" t="0" r="-36274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1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07313" y="341416"/>
            <a:ext cx="9713444" cy="9604168"/>
          </a:xfrm>
          <a:custGeom>
            <a:avLst/>
            <a:gdLst/>
            <a:ahLst/>
            <a:cxnLst/>
            <a:rect r="r" b="b" t="t" l="l"/>
            <a:pathLst>
              <a:path h="9604168" w="9713444">
                <a:moveTo>
                  <a:pt x="0" y="0"/>
                </a:moveTo>
                <a:lnTo>
                  <a:pt x="9713444" y="0"/>
                </a:lnTo>
                <a:lnTo>
                  <a:pt x="9713444" y="9604168"/>
                </a:lnTo>
                <a:lnTo>
                  <a:pt x="0" y="96041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83832" y="1733920"/>
            <a:ext cx="11112301" cy="6819159"/>
            <a:chOff x="0" y="0"/>
            <a:chExt cx="2926696" cy="17959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26696" cy="1795993"/>
            </a:xfrm>
            <a:custGeom>
              <a:avLst/>
              <a:gdLst/>
              <a:ahLst/>
              <a:cxnLst/>
              <a:rect r="r" b="b" t="t" l="l"/>
              <a:pathLst>
                <a:path h="1795993" w="2926696">
                  <a:moveTo>
                    <a:pt x="0" y="0"/>
                  </a:moveTo>
                  <a:lnTo>
                    <a:pt x="2926696" y="0"/>
                  </a:lnTo>
                  <a:lnTo>
                    <a:pt x="2926696" y="1795993"/>
                  </a:lnTo>
                  <a:lnTo>
                    <a:pt x="0" y="1795993"/>
                  </a:lnTo>
                  <a:close/>
                </a:path>
              </a:pathLst>
            </a:custGeom>
            <a:solidFill>
              <a:srgbClr val="3E55C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-10800000">
            <a:off x="1794921" y="-2821921"/>
            <a:ext cx="4528972" cy="4483682"/>
          </a:xfrm>
          <a:custGeom>
            <a:avLst/>
            <a:gdLst/>
            <a:ahLst/>
            <a:cxnLst/>
            <a:rect r="r" b="b" t="t" l="l"/>
            <a:pathLst>
              <a:path h="4483682" w="4528972">
                <a:moveTo>
                  <a:pt x="4528971" y="0"/>
                </a:moveTo>
                <a:lnTo>
                  <a:pt x="0" y="0"/>
                </a:lnTo>
                <a:lnTo>
                  <a:pt x="0" y="4483682"/>
                </a:lnTo>
                <a:lnTo>
                  <a:pt x="4528971" y="4483682"/>
                </a:lnTo>
                <a:lnTo>
                  <a:pt x="452897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2592401"/>
            <a:ext cx="6413308" cy="95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sz="6399">
                <a:solidFill>
                  <a:srgbClr val="CEEAFF"/>
                </a:solidFill>
                <a:latin typeface="Roboto Condensed Bold"/>
              </a:rPr>
              <a:t>Restrict Tabs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94921" y="3843659"/>
            <a:ext cx="7548340" cy="352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3509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Python script for automating web interactions.</a:t>
            </a:r>
          </a:p>
          <a:p>
            <a:pPr marL="647700" indent="-323850" lvl="1">
              <a:lnSpc>
                <a:spcPts val="3509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Utilizes Selenium and Chrome WebDriver.</a:t>
            </a:r>
          </a:p>
          <a:p>
            <a:pPr marL="647700" indent="-323850" lvl="1">
              <a:lnSpc>
                <a:spcPts val="3509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Configures Chrome options and handles various settings.</a:t>
            </a:r>
          </a:p>
          <a:p>
            <a:pPr marL="647700" indent="-323850" lvl="1">
              <a:lnSpc>
                <a:spcPts val="3509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Opens a sample webpage (e.g., YouTube).</a:t>
            </a:r>
          </a:p>
          <a:p>
            <a:pPr marL="647700" indent="-323850" lvl="1">
              <a:lnSpc>
                <a:spcPts val="3509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Provides a function to close new tabs.</a:t>
            </a:r>
          </a:p>
          <a:p>
            <a:pPr>
              <a:lnSpc>
                <a:spcPts val="3509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12658136" y="1733920"/>
            <a:ext cx="5138910" cy="6819159"/>
            <a:chOff x="0" y="0"/>
            <a:chExt cx="1353458" cy="179599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53458" cy="1795993"/>
            </a:xfrm>
            <a:custGeom>
              <a:avLst/>
              <a:gdLst/>
              <a:ahLst/>
              <a:cxnLst/>
              <a:rect r="r" b="b" t="t" l="l"/>
              <a:pathLst>
                <a:path h="1795993" w="1353458">
                  <a:moveTo>
                    <a:pt x="0" y="0"/>
                  </a:moveTo>
                  <a:lnTo>
                    <a:pt x="1353458" y="0"/>
                  </a:lnTo>
                  <a:lnTo>
                    <a:pt x="1353458" y="1795993"/>
                  </a:lnTo>
                  <a:lnTo>
                    <a:pt x="0" y="1795993"/>
                  </a:lnTo>
                  <a:close/>
                </a:path>
              </a:pathLst>
            </a:custGeom>
            <a:solidFill>
              <a:srgbClr val="3E55C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2962138" y="2737583"/>
            <a:ext cx="4530905" cy="4811834"/>
          </a:xfrm>
          <a:custGeom>
            <a:avLst/>
            <a:gdLst/>
            <a:ahLst/>
            <a:cxnLst/>
            <a:rect r="r" b="b" t="t" l="l"/>
            <a:pathLst>
              <a:path h="4811834" w="4530905">
                <a:moveTo>
                  <a:pt x="0" y="0"/>
                </a:moveTo>
                <a:lnTo>
                  <a:pt x="4530905" y="0"/>
                </a:lnTo>
                <a:lnTo>
                  <a:pt x="4530905" y="4811834"/>
                </a:lnTo>
                <a:lnTo>
                  <a:pt x="0" y="48118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7215" t="0" r="-34922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1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07313" y="341416"/>
            <a:ext cx="9713444" cy="9604168"/>
          </a:xfrm>
          <a:custGeom>
            <a:avLst/>
            <a:gdLst/>
            <a:ahLst/>
            <a:cxnLst/>
            <a:rect r="r" b="b" t="t" l="l"/>
            <a:pathLst>
              <a:path h="9604168" w="9713444">
                <a:moveTo>
                  <a:pt x="0" y="0"/>
                </a:moveTo>
                <a:lnTo>
                  <a:pt x="9713444" y="0"/>
                </a:lnTo>
                <a:lnTo>
                  <a:pt x="9713444" y="9604168"/>
                </a:lnTo>
                <a:lnTo>
                  <a:pt x="0" y="96041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23892" y="1733920"/>
            <a:ext cx="11112301" cy="6819159"/>
            <a:chOff x="0" y="0"/>
            <a:chExt cx="2926696" cy="17959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26696" cy="1795993"/>
            </a:xfrm>
            <a:custGeom>
              <a:avLst/>
              <a:gdLst/>
              <a:ahLst/>
              <a:cxnLst/>
              <a:rect r="r" b="b" t="t" l="l"/>
              <a:pathLst>
                <a:path h="1795993" w="2926696">
                  <a:moveTo>
                    <a:pt x="0" y="0"/>
                  </a:moveTo>
                  <a:lnTo>
                    <a:pt x="2926696" y="0"/>
                  </a:lnTo>
                  <a:lnTo>
                    <a:pt x="2926696" y="1795993"/>
                  </a:lnTo>
                  <a:lnTo>
                    <a:pt x="0" y="1795993"/>
                  </a:lnTo>
                  <a:close/>
                </a:path>
              </a:pathLst>
            </a:custGeom>
            <a:solidFill>
              <a:srgbClr val="3E55C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82795" y="1733920"/>
            <a:ext cx="5138910" cy="6819159"/>
            <a:chOff x="0" y="0"/>
            <a:chExt cx="1353458" cy="17959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53458" cy="1795993"/>
            </a:xfrm>
            <a:custGeom>
              <a:avLst/>
              <a:gdLst/>
              <a:ahLst/>
              <a:cxnLst/>
              <a:rect r="r" b="b" t="t" l="l"/>
              <a:pathLst>
                <a:path h="1795993" w="1353458">
                  <a:moveTo>
                    <a:pt x="0" y="0"/>
                  </a:moveTo>
                  <a:lnTo>
                    <a:pt x="1353458" y="0"/>
                  </a:lnTo>
                  <a:lnTo>
                    <a:pt x="1353458" y="1795993"/>
                  </a:lnTo>
                  <a:lnTo>
                    <a:pt x="0" y="1795993"/>
                  </a:lnTo>
                  <a:close/>
                </a:path>
              </a:pathLst>
            </a:custGeom>
            <a:solidFill>
              <a:srgbClr val="3E55C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-10800000">
            <a:off x="1794921" y="-2821921"/>
            <a:ext cx="4528972" cy="4483682"/>
          </a:xfrm>
          <a:custGeom>
            <a:avLst/>
            <a:gdLst/>
            <a:ahLst/>
            <a:cxnLst/>
            <a:rect r="r" b="b" t="t" l="l"/>
            <a:pathLst>
              <a:path h="4483682" w="4528972">
                <a:moveTo>
                  <a:pt x="4528971" y="0"/>
                </a:moveTo>
                <a:lnTo>
                  <a:pt x="0" y="0"/>
                </a:lnTo>
                <a:lnTo>
                  <a:pt x="0" y="4483682"/>
                </a:lnTo>
                <a:lnTo>
                  <a:pt x="4528971" y="4483682"/>
                </a:lnTo>
                <a:lnTo>
                  <a:pt x="452897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83372" y="2417650"/>
            <a:ext cx="4737755" cy="5451699"/>
          </a:xfrm>
          <a:custGeom>
            <a:avLst/>
            <a:gdLst/>
            <a:ahLst/>
            <a:cxnLst/>
            <a:rect r="r" b="b" t="t" l="l"/>
            <a:pathLst>
              <a:path h="5451699" w="4737755">
                <a:moveTo>
                  <a:pt x="0" y="0"/>
                </a:moveTo>
                <a:lnTo>
                  <a:pt x="4737755" y="0"/>
                </a:lnTo>
                <a:lnTo>
                  <a:pt x="4737755" y="5451700"/>
                </a:lnTo>
                <a:lnTo>
                  <a:pt x="0" y="5451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6899" t="0" r="-36899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489226" y="2277260"/>
            <a:ext cx="9317103" cy="95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sz="6399">
                <a:solidFill>
                  <a:srgbClr val="CEEAFF"/>
                </a:solidFill>
                <a:latin typeface="Roboto Condensed Bold"/>
              </a:rPr>
              <a:t>Restriction of browsers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99391" y="3477354"/>
            <a:ext cx="9361304" cy="484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3509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This Python script counts the number of open browser instances for specified browsers.</a:t>
            </a:r>
          </a:p>
          <a:p>
            <a:pPr marL="647700" indent="-323850" lvl="1">
              <a:lnSpc>
                <a:spcPts val="3509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It uses pygetwindow libraries for monitoring and window management.</a:t>
            </a:r>
          </a:p>
          <a:p>
            <a:pPr marL="647700" indent="-323850" lvl="1">
              <a:lnSpc>
                <a:spcPts val="3509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Browser names like Chrome, Firefox, Edge, Brave, and Opera are predefined.</a:t>
            </a:r>
          </a:p>
          <a:p>
            <a:pPr marL="647700" indent="-323850" lvl="1">
              <a:lnSpc>
                <a:spcPts val="3509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The script continuously displays the count of open browser instances in a Tkinter window.</a:t>
            </a:r>
          </a:p>
          <a:p>
            <a:pPr marL="647700" indent="-323850" lvl="1">
              <a:lnSpc>
                <a:spcPts val="3509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It ensures accurate counting even in cases where multiple browser windows are open.</a:t>
            </a:r>
          </a:p>
          <a:p>
            <a:pPr>
              <a:lnSpc>
                <a:spcPts val="350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1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07313" y="341416"/>
            <a:ext cx="9713444" cy="9604168"/>
          </a:xfrm>
          <a:custGeom>
            <a:avLst/>
            <a:gdLst/>
            <a:ahLst/>
            <a:cxnLst/>
            <a:rect r="r" b="b" t="t" l="l"/>
            <a:pathLst>
              <a:path h="9604168" w="9713444">
                <a:moveTo>
                  <a:pt x="0" y="0"/>
                </a:moveTo>
                <a:lnTo>
                  <a:pt x="9713444" y="0"/>
                </a:lnTo>
                <a:lnTo>
                  <a:pt x="9713444" y="9604168"/>
                </a:lnTo>
                <a:lnTo>
                  <a:pt x="0" y="96041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23892" y="1733920"/>
            <a:ext cx="11112301" cy="6819159"/>
            <a:chOff x="0" y="0"/>
            <a:chExt cx="2926696" cy="17959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26696" cy="1795993"/>
            </a:xfrm>
            <a:custGeom>
              <a:avLst/>
              <a:gdLst/>
              <a:ahLst/>
              <a:cxnLst/>
              <a:rect r="r" b="b" t="t" l="l"/>
              <a:pathLst>
                <a:path h="1795993" w="2926696">
                  <a:moveTo>
                    <a:pt x="0" y="0"/>
                  </a:moveTo>
                  <a:lnTo>
                    <a:pt x="2926696" y="0"/>
                  </a:lnTo>
                  <a:lnTo>
                    <a:pt x="2926696" y="1795993"/>
                  </a:lnTo>
                  <a:lnTo>
                    <a:pt x="0" y="1795993"/>
                  </a:lnTo>
                  <a:close/>
                </a:path>
              </a:pathLst>
            </a:custGeom>
            <a:solidFill>
              <a:srgbClr val="3E55C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82795" y="1733920"/>
            <a:ext cx="5138910" cy="6819159"/>
            <a:chOff x="0" y="0"/>
            <a:chExt cx="1353458" cy="17959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53458" cy="1795993"/>
            </a:xfrm>
            <a:custGeom>
              <a:avLst/>
              <a:gdLst/>
              <a:ahLst/>
              <a:cxnLst/>
              <a:rect r="r" b="b" t="t" l="l"/>
              <a:pathLst>
                <a:path h="1795993" w="1353458">
                  <a:moveTo>
                    <a:pt x="0" y="0"/>
                  </a:moveTo>
                  <a:lnTo>
                    <a:pt x="1353458" y="0"/>
                  </a:lnTo>
                  <a:lnTo>
                    <a:pt x="1353458" y="1795993"/>
                  </a:lnTo>
                  <a:lnTo>
                    <a:pt x="0" y="1795993"/>
                  </a:lnTo>
                  <a:close/>
                </a:path>
              </a:pathLst>
            </a:custGeom>
            <a:solidFill>
              <a:srgbClr val="3E55C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-10800000">
            <a:off x="1794921" y="-2821921"/>
            <a:ext cx="4528972" cy="4483682"/>
          </a:xfrm>
          <a:custGeom>
            <a:avLst/>
            <a:gdLst/>
            <a:ahLst/>
            <a:cxnLst/>
            <a:rect r="r" b="b" t="t" l="l"/>
            <a:pathLst>
              <a:path h="4483682" w="4528972">
                <a:moveTo>
                  <a:pt x="4528971" y="0"/>
                </a:moveTo>
                <a:lnTo>
                  <a:pt x="0" y="0"/>
                </a:lnTo>
                <a:lnTo>
                  <a:pt x="0" y="4483682"/>
                </a:lnTo>
                <a:lnTo>
                  <a:pt x="4528971" y="4483682"/>
                </a:lnTo>
                <a:lnTo>
                  <a:pt x="452897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83372" y="2417650"/>
            <a:ext cx="4737755" cy="5451699"/>
          </a:xfrm>
          <a:custGeom>
            <a:avLst/>
            <a:gdLst/>
            <a:ahLst/>
            <a:cxnLst/>
            <a:rect r="r" b="b" t="t" l="l"/>
            <a:pathLst>
              <a:path h="5451699" w="4737755">
                <a:moveTo>
                  <a:pt x="0" y="0"/>
                </a:moveTo>
                <a:lnTo>
                  <a:pt x="4737755" y="0"/>
                </a:lnTo>
                <a:lnTo>
                  <a:pt x="4737755" y="5451700"/>
                </a:lnTo>
                <a:lnTo>
                  <a:pt x="0" y="5451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7946" t="0" r="-27946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489226" y="2277260"/>
            <a:ext cx="9317103" cy="95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sz="6399">
                <a:solidFill>
                  <a:srgbClr val="CEEAFF"/>
                </a:solidFill>
                <a:latin typeface="Roboto Condensed Bold"/>
              </a:rPr>
              <a:t>Restriction of Chatapps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99391" y="3225569"/>
            <a:ext cx="9361304" cy="484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3509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This Python script tracks the status of specified chat applications.</a:t>
            </a:r>
          </a:p>
          <a:p>
            <a:pPr marL="647700" indent="-323850" lvl="1">
              <a:lnSpc>
                <a:spcPts val="3509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It uses the pygetwindow library to check if the applications are open.</a:t>
            </a:r>
          </a:p>
          <a:p>
            <a:pPr marL="647700" indent="-323850" lvl="1">
              <a:lnSpc>
                <a:spcPts val="3509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Monitored chat applications include Discord, Instagram, WhatsApp, and Telegram.</a:t>
            </a:r>
          </a:p>
          <a:p>
            <a:pPr marL="647700" indent="-323850" lvl="1">
              <a:lnSpc>
                <a:spcPts val="3509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The script continuously displays the status of these applications in a Tkinter window.</a:t>
            </a:r>
          </a:p>
          <a:p>
            <a:pPr marL="647700" indent="-323850" lvl="1">
              <a:lnSpc>
                <a:spcPts val="3509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It's a handy tool to quickly check which chat applications are currently open on the system</a:t>
            </a:r>
          </a:p>
          <a:p>
            <a:pPr>
              <a:lnSpc>
                <a:spcPts val="350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DAFvSqLj9fk</dc:identifier>
  <dcterms:modified xsi:type="dcterms:W3CDTF">2011-08-01T06:04:30Z</dcterms:modified>
  <cp:revision>1</cp:revision>
  <dc:title>Team Visionaries</dc:title>
</cp:coreProperties>
</file>